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retendard Regular"/>
      <p:regular r:id="rId21"/>
    </p:embeddedFont>
    <p:embeddedFont>
      <p:font typeface="Pretendard Light"/>
      <p:regular r:id="rId22"/>
    </p:embeddedFont>
    <p:embeddedFont>
      <p:font typeface="Noto Sans CJK KR Regular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1.fntdata" Type="http://schemas.openxmlformats.org/officeDocument/2006/relationships/font"/><Relationship Id="rId22" Target="fonts/font2.fntdata" Type="http://schemas.openxmlformats.org/officeDocument/2006/relationships/font"/><Relationship Id="rId23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https://data.seoul.go.kr/dataVisual/seoul/seoulLivingPopulation.do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http://data.seoul.go.kr/dataList/OA-14979/F/1/datasetView.do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10.png" Type="http://schemas.openxmlformats.org/officeDocument/2006/relationships/image"/><Relationship Id="rId5" Target="http://data.seoul.go.kr/dataList/OA-14978/F/1/datasetView.do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http://data.seoul.go.kr/dataList/OA-14980/F/1/datasetView.do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60400" y="0"/>
            <a:ext cx="17246600" cy="527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13900" y="889000"/>
            <a:ext cx="8902700" cy="852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97800" y="5270500"/>
            <a:ext cx="10706100" cy="509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30300" y="977900"/>
            <a:ext cx="11747500" cy="2641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5B55FF"/>
                </a:solidFill>
                <a:ea typeface="ONE Mobile Title OTF"/>
              </a:rPr>
              <a:t>서울시</a:t>
            </a:r>
            <a:r>
              <a:rPr lang="en-US" sz="8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8000" b="false" i="false" u="none" strike="noStrike">
                <a:solidFill>
                  <a:srgbClr val="5B55FF"/>
                </a:solidFill>
                <a:ea typeface="ONE Mobile Title OTF"/>
              </a:rPr>
              <a:t>집계구별</a:t>
            </a:r>
            <a:r>
              <a:rPr lang="en-US" sz="8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8000" b="false" i="false" u="none" strike="noStrike">
                <a:solidFill>
                  <a:srgbClr val="5B55FF"/>
                </a:solidFill>
                <a:ea typeface="ONE Mobile Title OTF"/>
              </a:rPr>
              <a:t>생활인구</a:t>
            </a:r>
            <a:r>
              <a:rPr lang="en-US" sz="8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8000" b="false" i="false" u="none" strike="noStrike">
                <a:solidFill>
                  <a:srgbClr val="5B55FF"/>
                </a:solidFill>
                <a:ea typeface="ONE Mobile Title OTF"/>
              </a:rPr>
              <a:t>조회</a:t>
            </a:r>
            <a:r>
              <a:rPr lang="en-US" sz="8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8000" b="false" i="false" u="none" strike="noStrike">
                <a:solidFill>
                  <a:srgbClr val="5B55FF"/>
                </a:solidFill>
                <a:ea typeface="ONE Mobile Title OTF"/>
              </a:rPr>
              <a:t>시스템</a:t>
            </a:r>
            <a:r>
              <a:rPr lang="en-US" sz="8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8000" b="false" i="false" u="none" strike="noStrike">
                <a:solidFill>
                  <a:srgbClr val="5B55FF"/>
                </a:solidFill>
                <a:ea typeface="ONE Mobile Title OTF"/>
              </a:rPr>
              <a:t>이용</a:t>
            </a:r>
            <a:r>
              <a:rPr lang="en-US" sz="8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8000" b="false" i="false" u="none" strike="noStrike">
                <a:solidFill>
                  <a:srgbClr val="5B55FF"/>
                </a:solidFill>
                <a:ea typeface="ONE Mobile Title OTF"/>
              </a:rPr>
              <a:t>가이드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0300" y="8826500"/>
            <a:ext cx="11201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444444"/>
                </a:solidFill>
                <a:latin typeface="ONE Mobile OTF Regular"/>
              </a:rPr>
              <a:t>2025. 01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300" y="3784600"/>
            <a:ext cx="11201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3000" b="false" i="false" u="none" strike="noStrike">
                <a:solidFill>
                  <a:srgbClr val="444444"/>
                </a:solidFill>
                <a:ea typeface="ONE Mobile OTF Regular"/>
              </a:rPr>
              <a:t>서울특별시</a:t>
            </a:r>
            <a:r>
              <a:rPr lang="en-US" sz="3000" b="false" i="false" u="none" strike="noStrike">
                <a:solidFill>
                  <a:srgbClr val="444444"/>
                </a:solidFill>
                <a:latin typeface="ONE Mobile OTF Regular"/>
              </a:rPr>
              <a:t> </a:t>
            </a:r>
            <a:r>
              <a:rPr lang="ko-KR" sz="3000" b="false" i="false" u="none" strike="noStrike">
                <a:solidFill>
                  <a:srgbClr val="444444"/>
                </a:solidFill>
                <a:ea typeface="ONE Mobile OTF Regular"/>
              </a:rPr>
              <a:t>데이터전략과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3263900"/>
            <a:ext cx="7962900" cy="332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6248400"/>
            <a:ext cx="7962900" cy="332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02800" y="3187700"/>
            <a:ext cx="7658100" cy="3683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14500" y="6807200"/>
            <a:ext cx="6985000" cy="711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444444"/>
                </a:solidFill>
                <a:latin typeface="ONE Mobile Title OTF"/>
              </a:rPr>
              <a:t>.csv </a:t>
            </a:r>
            <a:r>
              <a:rPr lang="ko-KR" sz="4000" b="false" i="false" u="none" strike="noStrike">
                <a:solidFill>
                  <a:srgbClr val="444444"/>
                </a:solidFill>
                <a:ea typeface="ONE Mobile Title OTF"/>
              </a:rPr>
              <a:t>파일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4500" y="7924800"/>
            <a:ext cx="6934200" cy="146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쉼표로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구분된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값</a:t>
            </a:r>
          </a:p>
          <a:p>
            <a:pPr algn="l" lvl="0">
              <a:lnSpc>
                <a:spcPct val="132800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시간별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생활인구</a:t>
            </a:r>
          </a:p>
          <a:p>
            <a:pPr algn="l" lvl="0">
              <a:lnSpc>
                <a:spcPct val="132800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- Excel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호환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4500" y="3619500"/>
            <a:ext cx="6985000" cy="711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444444"/>
                </a:solidFill>
                <a:latin typeface="ONE Mobile Title OTF"/>
              </a:rPr>
              <a:t>.shp </a:t>
            </a:r>
            <a:r>
              <a:rPr lang="ko-KR" sz="4000" b="false" i="false" u="none" strike="noStrike">
                <a:solidFill>
                  <a:srgbClr val="444444"/>
                </a:solidFill>
                <a:ea typeface="ONE Mobile Title OTF"/>
              </a:rPr>
              <a:t>파일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4500" y="4711700"/>
            <a:ext cx="6946900" cy="146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지도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형식</a:t>
            </a:r>
          </a:p>
          <a:p>
            <a:pPr algn="l" lvl="0">
              <a:lnSpc>
                <a:spcPct val="132800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집계구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경계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포함</a:t>
            </a:r>
          </a:p>
          <a:p>
            <a:pPr algn="l" lvl="0">
              <a:lnSpc>
                <a:spcPct val="132800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- QGIS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호환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3.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데이터</a:t>
            </a: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파일</a:t>
            </a: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선택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02800" y="7175500"/>
            <a:ext cx="7759700" cy="711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5B55FF"/>
                </a:solidFill>
                <a:ea typeface="ONE Mobile Title OTF"/>
              </a:rPr>
              <a:t>파일</a:t>
            </a:r>
            <a:r>
              <a:rPr lang="en-US" sz="4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4000" b="false" i="false" u="none" strike="noStrike">
                <a:solidFill>
                  <a:srgbClr val="5B55FF"/>
                </a:solidFill>
                <a:ea typeface="ONE Mobile Title OTF"/>
              </a:rPr>
              <a:t>유형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02800" y="8140700"/>
            <a:ext cx="7721600" cy="146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지도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(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집계구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.shp)</a:t>
            </a:r>
          </a:p>
          <a:p>
            <a:pPr algn="l" lvl="0">
              <a:lnSpc>
                <a:spcPct val="132800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생활인구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(.csv)</a:t>
            </a:r>
          </a:p>
          <a:p>
            <a:pPr algn="l" lvl="0">
              <a:lnSpc>
                <a:spcPct val="132800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- csv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파일과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shp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파일을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바꿔서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입력하지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않도록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주의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32700" y="3048000"/>
            <a:ext cx="9461500" cy="722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3060700"/>
            <a:ext cx="6121400" cy="320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17600" y="6908800"/>
            <a:ext cx="61976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지도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확인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및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탐색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4.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지도</a:t>
            </a: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사용법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600" y="7924800"/>
            <a:ext cx="6184900" cy="152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지도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로딩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30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초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내외의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시간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소요</a:t>
            </a:r>
          </a:p>
          <a:p>
            <a:pPr algn="l" lvl="0">
              <a:lnSpc>
                <a:spcPct val="141100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확대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축소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가능</a:t>
            </a:r>
          </a:p>
          <a:p>
            <a:pPr algn="l" lvl="0">
              <a:lnSpc>
                <a:spcPct val="141100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마우스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커서를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지역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선택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69500" y="5232400"/>
            <a:ext cx="5765800" cy="647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444444"/>
                </a:solidFill>
                <a:ea typeface="ONE Mobile Title OTF"/>
              </a:rPr>
              <a:t>집계구</a:t>
            </a:r>
            <a:r>
              <a:rPr lang="en-US" sz="37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3700" b="false" i="false" u="none" strike="noStrike">
                <a:solidFill>
                  <a:srgbClr val="444444"/>
                </a:solidFill>
                <a:ea typeface="ONE Mobile Title OTF"/>
              </a:rPr>
              <a:t>코드</a:t>
            </a:r>
            <a:r>
              <a:rPr lang="en-US" sz="37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3700" b="false" i="false" u="none" strike="noStrike">
                <a:solidFill>
                  <a:srgbClr val="444444"/>
                </a:solidFill>
                <a:ea typeface="ONE Mobile Title OTF"/>
              </a:rPr>
              <a:t>찾는</a:t>
            </a:r>
            <a:r>
              <a:rPr lang="en-US" sz="37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3700" b="false" i="false" u="none" strike="noStrike">
                <a:solidFill>
                  <a:srgbClr val="444444"/>
                </a:solidFill>
                <a:ea typeface="ONE Mobile Title OTF"/>
              </a:rPr>
              <a:t>방법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69500" y="6375400"/>
            <a:ext cx="47625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900" b="false" i="false" u="none" strike="noStrike" spc="-200">
                <a:solidFill>
                  <a:srgbClr val="444444"/>
                </a:solidFill>
                <a:latin typeface="Pretendard Light"/>
              </a:rPr>
              <a:t>1. </a:t>
            </a:r>
            <a:r>
              <a:rPr lang="ko-KR" sz="2900" b="false" i="false" u="none" strike="noStrike" spc="-200">
                <a:solidFill>
                  <a:srgbClr val="444444"/>
                </a:solidFill>
                <a:ea typeface="Pretendard Light"/>
              </a:rPr>
              <a:t>지도에서</a:t>
            </a:r>
            <a:r>
              <a:rPr lang="en-US" sz="2900" b="false" i="false" u="none" strike="noStrike" spc="-2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00" b="false" i="false" u="none" strike="noStrike" spc="-200">
                <a:solidFill>
                  <a:srgbClr val="444444"/>
                </a:solidFill>
                <a:ea typeface="Pretendard Light"/>
              </a:rPr>
              <a:t>원하는</a:t>
            </a:r>
            <a:r>
              <a:rPr lang="en-US" sz="2900" b="false" i="false" u="none" strike="noStrike" spc="-2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00" b="false" i="false" u="none" strike="noStrike" spc="-200">
                <a:solidFill>
                  <a:srgbClr val="444444"/>
                </a:solidFill>
                <a:ea typeface="Pretendard Light"/>
              </a:rPr>
              <a:t>지역</a:t>
            </a:r>
            <a:r>
              <a:rPr lang="en-US" sz="2900" b="false" i="false" u="none" strike="noStrike" spc="-2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00" b="false" i="false" u="none" strike="noStrike" spc="-200">
                <a:solidFill>
                  <a:srgbClr val="444444"/>
                </a:solidFill>
                <a:ea typeface="Pretendard Light"/>
              </a:rPr>
              <a:t>선택</a:t>
            </a:r>
          </a:p>
          <a:p>
            <a:pPr algn="l" lvl="0">
              <a:lnSpc>
                <a:spcPct val="141100"/>
              </a:lnSpc>
            </a:pPr>
            <a:r>
              <a:rPr lang="en-US" sz="2900" b="false" i="false" u="none" strike="noStrike" spc="-200">
                <a:solidFill>
                  <a:srgbClr val="444444"/>
                </a:solidFill>
                <a:latin typeface="Pretendard Light"/>
              </a:rPr>
              <a:t>2. </a:t>
            </a:r>
            <a:r>
              <a:rPr lang="ko-KR" sz="2900" b="false" i="false" u="none" strike="noStrike" spc="-200">
                <a:solidFill>
                  <a:srgbClr val="444444"/>
                </a:solidFill>
                <a:ea typeface="Pretendard Light"/>
              </a:rPr>
              <a:t>마우스</a:t>
            </a:r>
            <a:r>
              <a:rPr lang="en-US" sz="2900" b="false" i="false" u="none" strike="noStrike" spc="-2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00" b="false" i="false" u="none" strike="noStrike" spc="-200">
                <a:solidFill>
                  <a:srgbClr val="444444"/>
                </a:solidFill>
                <a:ea typeface="Pretendard Light"/>
              </a:rPr>
              <a:t>커서를</a:t>
            </a:r>
            <a:r>
              <a:rPr lang="en-US" sz="2900" b="false" i="false" u="none" strike="noStrike" spc="-2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00" b="false" i="false" u="none" strike="noStrike" spc="-200">
                <a:solidFill>
                  <a:srgbClr val="444444"/>
                </a:solidFill>
                <a:ea typeface="Pretendard Light"/>
              </a:rPr>
              <a:t>해당</a:t>
            </a:r>
            <a:r>
              <a:rPr lang="en-US" sz="2900" b="false" i="false" u="none" strike="noStrike" spc="-2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00" b="false" i="false" u="none" strike="noStrike" spc="-200">
                <a:solidFill>
                  <a:srgbClr val="444444"/>
                </a:solidFill>
                <a:ea typeface="Pretendard Light"/>
              </a:rPr>
              <a:t>지역에</a:t>
            </a:r>
            <a:r>
              <a:rPr lang="en-US" sz="2900" b="false" i="false" u="none" strike="noStrike" spc="-2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00" b="false" i="false" u="none" strike="noStrike" spc="-200">
                <a:solidFill>
                  <a:srgbClr val="444444"/>
                </a:solidFill>
                <a:ea typeface="Pretendard Light"/>
              </a:rPr>
              <a:t>위치</a:t>
            </a:r>
          </a:p>
          <a:p>
            <a:pPr algn="l" lvl="0">
              <a:lnSpc>
                <a:spcPct val="141100"/>
              </a:lnSpc>
            </a:pPr>
            <a:r>
              <a:rPr lang="en-US" sz="2900" b="false" i="false" u="none" strike="noStrike" spc="-200">
                <a:solidFill>
                  <a:srgbClr val="444444"/>
                </a:solidFill>
                <a:latin typeface="Pretendard Light"/>
              </a:rPr>
              <a:t>3. </a:t>
            </a:r>
            <a:r>
              <a:rPr lang="ko-KR" sz="2900" b="false" i="false" u="none" strike="noStrike" spc="-200">
                <a:solidFill>
                  <a:srgbClr val="444444"/>
                </a:solidFill>
                <a:ea typeface="Pretendard Light"/>
              </a:rPr>
              <a:t>코드</a:t>
            </a:r>
            <a:r>
              <a:rPr lang="en-US" sz="2900" b="false" i="false" u="none" strike="noStrike" spc="-2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00" b="false" i="false" u="none" strike="noStrike" spc="-200">
                <a:solidFill>
                  <a:srgbClr val="444444"/>
                </a:solidFill>
                <a:ea typeface="Pretendard Light"/>
              </a:rPr>
              <a:t>확인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5.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생활인구</a:t>
            </a: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조회하기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3340100"/>
            <a:ext cx="7937500" cy="251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6654800"/>
            <a:ext cx="7950200" cy="2514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982200" y="4762500"/>
            <a:ext cx="7632700" cy="339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-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지도에서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확인한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코드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입력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-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코드를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잘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못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입력하는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경우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,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의도하지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않은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결과가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나올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수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있으니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주의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-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여러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입력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쉼표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(,)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구분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6500" y="2717800"/>
            <a:ext cx="85725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집계구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코드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입력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(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하나의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집계구만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입력하는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경우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3800" y="5854700"/>
            <a:ext cx="8013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집계구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코드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입력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(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여러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집계구를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입력하는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경우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5.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생활인구</a:t>
            </a: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조회하기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3606800"/>
            <a:ext cx="7937500" cy="270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6845300"/>
            <a:ext cx="7937500" cy="2705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706100" y="4965700"/>
            <a:ext cx="6286500" cy="339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시간대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옵션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특정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시간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선택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-'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하루치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보기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'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를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선택할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경우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, 0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시부터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23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시까지의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합산된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생활인구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출력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6500" y="2717800"/>
            <a:ext cx="85725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시간대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선택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5.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생활인구</a:t>
            </a: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조회하기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4559300"/>
            <a:ext cx="7937500" cy="2895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61600" y="4572000"/>
            <a:ext cx="7632700" cy="339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-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총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생활인구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선택된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집계구의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해당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시간대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총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생활인구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수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-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조회된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집계구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선택된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집계구의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수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 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예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) 1101055010003, 1101055020001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입력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시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        "2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개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"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출력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6500" y="2717800"/>
            <a:ext cx="85725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조회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결과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확인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9131300"/>
            <a:ext cx="15836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6.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문제</a:t>
            </a: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해결</a:t>
            </a: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가이드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0300" y="3213100"/>
            <a:ext cx="7683500" cy="2501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4191000"/>
            <a:ext cx="3073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데이터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파일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선택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99000" y="3378200"/>
            <a:ext cx="38354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오류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: "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지도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데이터를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먼저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선택해주세요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."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해결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: '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지도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선택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'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버튼을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클릭하여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집계구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.shp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파일을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선택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0300" y="6134100"/>
            <a:ext cx="7683500" cy="2501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52500" y="7302500"/>
            <a:ext cx="3073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파일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형식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05200" y="6299200"/>
            <a:ext cx="53721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오류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: "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지도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생성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중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오류가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발생했습니다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."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해결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: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올바른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형식의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.shp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파일인지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파일이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손상되지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않았는지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프로그램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재시작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다시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시도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74200" y="3213100"/>
            <a:ext cx="7683500" cy="2501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753600" y="4191000"/>
            <a:ext cx="3073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시스템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재실행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92100" y="4102100"/>
            <a:ext cx="38354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시스템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재실행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기존에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열려있던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창은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반드시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종료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74200" y="6134100"/>
            <a:ext cx="7683500" cy="2501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436100" y="7302500"/>
            <a:ext cx="3073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데이터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읽기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53900" y="6223000"/>
            <a:ext cx="49530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오류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: "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조회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중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오류가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발생했습니다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."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해결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: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CSV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파일이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올바른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형식인지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파일이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다른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프로그램에서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열려있지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않은지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확인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31600" y="-15367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187700" y="2387600"/>
            <a:ext cx="22656800" cy="8305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2900" y="4470400"/>
            <a:ext cx="46863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필요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파일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다운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방법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집계구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단위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서울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생활인구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데이터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통계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지역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경계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데이터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5600" y="3632200"/>
            <a:ext cx="2425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1.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시작하기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32600" y="4470400"/>
            <a:ext cx="4686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필요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라이브러리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설치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5300" y="3632200"/>
            <a:ext cx="4889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2.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개발</a:t>
            </a: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환경</a:t>
            </a: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구축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52300" y="4470400"/>
            <a:ext cx="4686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파일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유형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52300" y="3683000"/>
            <a:ext cx="4699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3.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데이터</a:t>
            </a: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파일</a:t>
            </a: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선택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2900" y="7302500"/>
            <a:ext cx="46863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지도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확인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집계구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코드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찾는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방법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5600" y="6489700"/>
            <a:ext cx="4699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4.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지도</a:t>
            </a: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사용법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32600" y="7302500"/>
            <a:ext cx="46863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집계구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코드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시간대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선택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조회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결과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확인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5300" y="6489700"/>
            <a:ext cx="4699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5.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생활인구</a:t>
            </a: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조회하기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39600" y="7340600"/>
            <a:ext cx="46863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오류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메시지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대처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방법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별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Regular"/>
              </a:rPr>
              <a:t>주의사항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52300" y="6527800"/>
            <a:ext cx="4699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6.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문제</a:t>
            </a: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해결</a:t>
            </a:r>
            <a:r>
              <a:rPr lang="en-US" sz="35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3500" b="false" i="false" u="none" strike="noStrike">
                <a:solidFill>
                  <a:srgbClr val="444444"/>
                </a:solidFill>
                <a:ea typeface="ONE Mobile Title OTF"/>
              </a:rPr>
              <a:t>가이드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2501900"/>
            <a:ext cx="6959600" cy="748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3400" y="6680200"/>
            <a:ext cx="5803900" cy="165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1500" y="8801100"/>
            <a:ext cx="5715000" cy="5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750300" y="2971800"/>
            <a:ext cx="84201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필요한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데이터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파일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50300" y="3797300"/>
            <a:ext cx="8407400" cy="425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1.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생활인구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(.csv)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2.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지도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(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집계구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.shp)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*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해당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데이터는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서울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열린데이터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광장에서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다운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가능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 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서울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열린데이터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광장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접속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-&gt;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서울빅데이터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-&gt;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서울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생활인구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  -&gt;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내려받기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(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집계구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단위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*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자세한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다운로드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방법은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다음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페이지에서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확인</a:t>
            </a:r>
            <a:r>
              <a:rPr lang="en-US" sz="25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444444"/>
                </a:solidFill>
                <a:ea typeface="Pretendard Light"/>
              </a:rPr>
              <a:t>가능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1.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시작하기</a:t>
            </a:r>
          </a:p>
        </p:txBody>
      </p:sp>
      <p:sp>
        <p:nvSpPr>
          <p:cNvPr name="TextBox 10" id="10">
            <a:hlinkClick r:id="rId7" tooltip="https://data.seoul.go.kr/dataVisual/seoul/seoulLivingPopulation.do"/>
          </p:cNvPr>
          <p:cNvSpPr txBox="true"/>
          <p:nvPr/>
        </p:nvSpPr>
        <p:spPr>
          <a:xfrm rot="0">
            <a:off x="8750300" y="8813800"/>
            <a:ext cx="8407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설치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링크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바로가기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7175500"/>
            <a:ext cx="393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5900" y="8267700"/>
            <a:ext cx="6985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2.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3400" y="2501900"/>
            <a:ext cx="8216900" cy="7480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44000" y="3009900"/>
            <a:ext cx="84201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집계구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단위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서울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생활인구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(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내국인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156200"/>
            <a:ext cx="8407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원하는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날짜의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데이터를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다운로드하여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활용하시기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바랍니다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1.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시작하기</a:t>
            </a:r>
          </a:p>
        </p:txBody>
      </p:sp>
      <p:sp>
        <p:nvSpPr>
          <p:cNvPr name="TextBox 8" id="8">
            <a:hlinkClick r:id="rId5" tooltip="http://data.seoul.go.kr/dataList/OA-14979/F/1/datasetView.do"/>
          </p:cNvPr>
          <p:cNvSpPr txBox="true"/>
          <p:nvPr/>
        </p:nvSpPr>
        <p:spPr>
          <a:xfrm rot="0">
            <a:off x="9144000" y="8267700"/>
            <a:ext cx="8407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설치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링크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바로가기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3400" y="2501900"/>
            <a:ext cx="8216900" cy="7480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44000" y="3009900"/>
            <a:ext cx="84201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집계구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단위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서울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생활인구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(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장기체류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외국인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156200"/>
            <a:ext cx="8407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원하는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날짜의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데이터를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다운로드하여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활용하시기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바랍니다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1.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시작하기</a:t>
            </a:r>
          </a:p>
        </p:txBody>
      </p:sp>
      <p:sp>
        <p:nvSpPr>
          <p:cNvPr name="TextBox 8" id="8">
            <a:hlinkClick r:id="rId5" tooltip="http://data.seoul.go.kr/dataList/OA-14978/F/1/datasetView.do"/>
          </p:cNvPr>
          <p:cNvSpPr txBox="true"/>
          <p:nvPr/>
        </p:nvSpPr>
        <p:spPr>
          <a:xfrm rot="0">
            <a:off x="9144000" y="8267700"/>
            <a:ext cx="8407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설치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링크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바로가기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3400" y="2501900"/>
            <a:ext cx="8216900" cy="7480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44000" y="3009900"/>
            <a:ext cx="84201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집계구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단위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서울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생활인구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(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단기체류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외국인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/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156200"/>
            <a:ext cx="8407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원하는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날짜의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데이터를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다운로드하여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활용하시기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바랍니다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1.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시작하기</a:t>
            </a:r>
          </a:p>
        </p:txBody>
      </p:sp>
      <p:sp>
        <p:nvSpPr>
          <p:cNvPr name="TextBox 8" id="8">
            <a:hlinkClick r:id="rId5" tooltip="http://data.seoul.go.kr/dataList/OA-14980/F/1/datasetView.do"/>
          </p:cNvPr>
          <p:cNvSpPr txBox="true"/>
          <p:nvPr/>
        </p:nvSpPr>
        <p:spPr>
          <a:xfrm rot="0">
            <a:off x="9144000" y="8267700"/>
            <a:ext cx="8407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설치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링크</a:t>
            </a:r>
            <a:r>
              <a:rPr lang="en-US" sz="2500" b="false" i="false" u="sng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sng" strike="noStrike">
                <a:solidFill>
                  <a:srgbClr val="444444"/>
                </a:solidFill>
                <a:ea typeface="Pretendard Light"/>
              </a:rPr>
              <a:t>바로가기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3708400"/>
            <a:ext cx="7861300" cy="4991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24100" y="5143500"/>
            <a:ext cx="2374900" cy="635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944100" y="3111500"/>
            <a:ext cx="84201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통계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지역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경계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44100" y="5156200"/>
            <a:ext cx="84074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해당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프로그램에서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사용할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파일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확인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(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집계구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.shp)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*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반드시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압축을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해제한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후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사용하시기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444444"/>
                </a:solidFill>
                <a:ea typeface="Pretendard Light"/>
              </a:rPr>
              <a:t>바랍니다</a:t>
            </a: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444444"/>
                </a:solidFill>
                <a:latin typeface="Pretendard Light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1.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시작하기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28900" y="6337300"/>
            <a:ext cx="6515100" cy="317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28900" y="3225800"/>
            <a:ext cx="4572000" cy="256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82700" y="2451100"/>
            <a:ext cx="84201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필요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라이브러리</a:t>
            </a: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설치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2.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개발</a:t>
            </a: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환경</a:t>
            </a: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구축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58500" y="3543300"/>
            <a:ext cx="7251700" cy="796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[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필요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라이브러리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설치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안내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]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• geopandas :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지리정보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• folium :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인터랙티브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지도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생성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• pandas :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분석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및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※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설치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방법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: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1. "Windows + R"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키를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누르고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"cmd"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를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입력하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         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여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명령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프롬프트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실행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2.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다음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명령어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입력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후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Enter: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     pip install geopandas folium pandas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-2616200"/>
            <a:ext cx="8902700" cy="852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58800" y="0"/>
            <a:ext cx="188595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4127500"/>
            <a:ext cx="5067300" cy="425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521200" y="4914900"/>
            <a:ext cx="571500" cy="1257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82700" y="2451100"/>
            <a:ext cx="84201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B55FF"/>
                </a:solidFill>
                <a:latin typeface="ONE Mobile Title OTF"/>
              </a:rPr>
              <a:t>PopulationViewer.py </a:t>
            </a:r>
            <a:r>
              <a:rPr lang="ko-KR" sz="3000" b="false" i="false" u="none" strike="noStrike">
                <a:solidFill>
                  <a:srgbClr val="5B55FF"/>
                </a:solidFill>
                <a:ea typeface="ONE Mobile Title OTF"/>
              </a:rPr>
              <a:t>실행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800" y="812800"/>
            <a:ext cx="1609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시스템</a:t>
            </a:r>
            <a:r>
              <a:rPr lang="en-US" sz="7000" b="false" i="false" u="none" strike="noStrike">
                <a:solidFill>
                  <a:srgbClr val="444444"/>
                </a:solidFill>
                <a:latin typeface="ONE Mobile Title OTF"/>
              </a:rPr>
              <a:t> </a:t>
            </a:r>
            <a:r>
              <a:rPr lang="ko-KR" sz="7000" b="false" i="false" u="none" strike="noStrike">
                <a:solidFill>
                  <a:srgbClr val="444444"/>
                </a:solidFill>
                <a:ea typeface="ONE Mobile Title OTF"/>
              </a:rPr>
              <a:t>실행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96500" y="5715000"/>
            <a:ext cx="7251700" cy="110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-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상단의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Python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파일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실행</a:t>
            </a:r>
            <a:r>
              <a:rPr lang="en-US" sz="3000" b="false" i="false" u="none" strike="noStrike" spc="-100">
                <a:solidFill>
                  <a:srgbClr val="444444"/>
                </a:solidFill>
                <a:latin typeface="Pretendard Light"/>
              </a:rPr>
              <a:t>(Run) </a:t>
            </a:r>
            <a:r>
              <a:rPr lang="ko-KR" sz="3000" b="false" i="false" u="none" strike="noStrike" spc="-100">
                <a:solidFill>
                  <a:srgbClr val="444444"/>
                </a:solidFill>
                <a:ea typeface="Pretendard Light"/>
              </a:rPr>
              <a:t>클릭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